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275" r:id="rId3"/>
    <p:sldId id="307"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864" autoAdjust="0"/>
  </p:normalViewPr>
  <p:slideViewPr>
    <p:cSldViewPr snapToGrid="0" showGuides="1">
      <p:cViewPr varScale="1">
        <p:scale>
          <a:sx n="101" d="100"/>
          <a:sy n="101" d="100"/>
        </p:scale>
        <p:origin x="14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c84166ec39e905b025938fbaf871d41">
            <a:r>
              <a:rPr dirty="0" lang="en-US">
                <a:solidFill>
                  <a:srgbClr val="000000"/>
                </a:solidFill>
                <a:effectLst/>
                <a:sym typeface=""/>
              </a:rPr>
              <a:t>Dans les leçons précédentes, nous avons créé ce graphique qui montre le nombre total de doses pour chacune des quatre doses PEV VPO administrées, par district dans la Région Animal du Trainingland en 2021. Mais que se passerait-il si, au lieu du nombre total de doses par dose administrée, nous voulions montrer le nombre total général de doses désagrégées par âge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0491e3bbc7a2ce3584d529b97df555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comment ça marche. Tout d'abord, nous devrons changer le type de graphique pour choisir un autre qui convient mieux à nos besoins.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35a56e24aa910beca2de8367d8b35c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le menu de sélection du type de graphique pour voir les options disponibles. Le graphique à barres empilées vous permet de suivre ou de comparer les parties d'un tout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1ec393812b1efebdc8e8ce6d93e18ea">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Sélectionnez le comme type de graphique pour cet exemple. Maintenant, nous devons modifier la présentation. Tout comme la période, déplacez la dimension de l'unité d'organisation vers le filtre, et gardez les données dans le champ de catégorie et pour la série du menu des dimensions dans le volet de gauche, sélectionnez l'âge en années, 0-1, 1 et plus, inconnu.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019548de3f3bb6f1f8e0a9f1d7ca36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sur la dimension pour ouvrir la boîte de dialogue des options.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8a65dd7f650e37e0184ec1f2364cf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C'est ici que nous pouvons choisir les désagrégations spécifiques que nous voulons voir dans le graphique. Dans ce cas, double-cliquez sur '0 à 1 an' et '1 an et plus' pour déplacer les options vers la section des éléments sélectionnés, puis cliquez sur "Ajouter à la série".</a:t>
            </a:r>
            <a:r>
              <a:rPr dirty="0" err="1" lang="en-US" noProof="0" sz="1050"/>
            </a:r>
            <a:r>
              <a:rPr dirty="0" lang="en-US" noProof="0" sz="1050"/>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19a1637f30520cd7494debcf93932e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maintenant voir ce graphique avec les totaux généraux du nombre de doses de VPO 0, 1, 2 et 3 administrées dans Animal Region en 2021 pour deux tranches d'âge, '0 à 1 an' indiqué en vert et 'plus de 1 an' indiqué en bleu.</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438f460f303d964f654dfeb3817b8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nous pouvons voir le nombre de doses administrées pour chaque dose, réparti par tranche d'âge. C'est ce à quoi on s'attendrait en consultant les données sur les doses de VPO administrées dans le cadre d'un programme de vaccination d'enfants, car les doses sont généralement administrées à des enfants âgés de moins d'un an.</a:t>
            </a:r>
          </a:p>
        </p:txBody>
      </p:sp>
    </p:spTree>
    <p:extLst>
      <p:ext uri="{BB962C8B-B14F-4D97-AF65-F5344CB8AC3E}">
        <p14:creationId xmlns:p14="http://schemas.microsoft.com/office/powerpoint/2010/main" val="1308927762"/>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884c9126ca8a2dea1c0d1bc3cf8b32f9">
            <a:pPr rtl="0">
              <a:spcBef>
                <a:spcPts val="0"/>
              </a:spcBef>
              <a:spcAft>
                <a:spcPts val="0"/>
              </a:spcAft>
            </a:pPr>
            <a:r>
              <a:rPr dirty="0" lang="en-US">
                <a:solidFill>
                  <a:srgbClr val="000000"/>
                </a:solidFill>
                <a:sym typeface=""/>
              </a:rPr>
              <a:t>En résumé, dans cette vidéo, vous avez vu comment ajouter une désagrégation à un graphique, changer le type de graphique, ajuster la présentation et ajouter une nouvelle dimension à la série pour créer une visualisation qui montre des données plus détaillées.</a:t>
            </a: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e0cf818ec7216d5aa2c69769c884d75b">
            <a:r>
              <a:rPr dirty="0" lang="en-US"/>
              <a:t>Création d'un graphique : Ajout d'une désagrégation</a:t>
            </a:r>
            <a:r>
              <a:rPr dirty="0" err="1" lang="en-U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id="6" name="Picture 5">
            <a:extLst>
              <a:ext uri="{FF2B5EF4-FFF2-40B4-BE49-F238E27FC236}">
                <a16:creationId xmlns:a16="http://schemas.microsoft.com/office/drawing/2014/main" id="{1CE80930-0072-4F12-89CD-1DE0395B093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37" name="Rectangle 36">
            <a:extLst>
              <a:ext uri="{FF2B5EF4-FFF2-40B4-BE49-F238E27FC236}">
                <a16:creationId xmlns:a16="http://schemas.microsoft.com/office/drawing/2014/main" id="{218F0AB8-C68B-4B3A-AD54-78943351963C}"/>
              </a:ext>
            </a:extLst>
          </p:cNvPr>
          <p:cNvSpPr/>
          <p:nvPr/>
        </p:nvSpPr>
        <p:spPr>
          <a:xfrm>
            <a:off x="2023872" y="2629195"/>
            <a:ext cx="682752" cy="3783797"/>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51146EE3-6497-4C22-9BDC-4EC5F27881CD}"/>
              </a:ext>
            </a:extLst>
          </p:cNvPr>
          <p:cNvSpPr/>
          <p:nvPr/>
        </p:nvSpPr>
        <p:spPr>
          <a:xfrm>
            <a:off x="2023872" y="6242304"/>
            <a:ext cx="9826752"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6280D9F7-55AF-4BD2-8644-B3BF2EDDF11D}"/>
              </a:ext>
            </a:extLst>
          </p:cNvPr>
          <p:cNvSpPr/>
          <p:nvPr/>
        </p:nvSpPr>
        <p:spPr>
          <a:xfrm>
            <a:off x="4474464" y="6498337"/>
            <a:ext cx="5340096" cy="25603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Rounded Corners 39">
            <a:extLst>
              <a:ext uri="{FF2B5EF4-FFF2-40B4-BE49-F238E27FC236}">
                <a16:creationId xmlns:a16="http://schemas.microsoft.com/office/drawing/2014/main" id="{40EA2297-7A7A-46B4-9EF6-4F64C75B6356}"/>
              </a:ext>
            </a:extLst>
          </p:cNvPr>
          <p:cNvSpPr/>
          <p:nvPr/>
        </p:nvSpPr>
        <p:spPr>
          <a:xfrm>
            <a:off x="4092730" y="2763158"/>
            <a:ext cx="5932875" cy="2409404"/>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TextBox 40">
            <a:extLst>
              <a:ext uri="{FF2B5EF4-FFF2-40B4-BE49-F238E27FC236}">
                <a16:creationId xmlns:a16="http://schemas.microsoft.com/office/drawing/2014/main" id="{FEE1D062-C007-43E3-A08A-2937F28C1F73}"/>
              </a:ext>
            </a:extLst>
          </p:cNvPr>
          <p:cNvSpPr txBox="1"/>
          <p:nvPr/>
        </p:nvSpPr>
        <p:spPr>
          <a:xfrm>
            <a:off x="4758433" y="3552362"/>
            <a:ext cx="4601468" cy="830997"/>
          </a:xfrm>
          <a:prstGeom prst="rect">
            <a:avLst/>
          </a:prstGeom>
          <a:noFill/>
        </p:spPr>
        <p:txBody>
          <a:bodyPr rtlCol="0" wrap="square">
            <a:spAutoFit/>
          </a:bodyPr>
          <a:lstStyle/>
          <a:p txid="610a76542283eea58e7e77198c0b8fa4">
            <a:pPr algn="l">
              <a:buClr>
                <a:srgbClr val="008CCF"/>
              </a:buClr>
            </a:pPr>
            <a:r>
              <a:rPr dirty="0" lang="en-US" sz="2400"/>
              <a:t>Nombre total général de doses désagrégé par âge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9136" p14:dur="2000" spd="slow"/>
    </mc:Choice>
    <mc:Fallback xmlns="">
      <p:transition advTm="291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8"/>
                                        </p:tgtEl>
                                        <p:attrNameLst>
                                          <p:attrName>style.visibility</p:attrName>
                                        </p:attrNameLst>
                                      </p:cBhvr>
                                      <p:to>
                                        <p:strVal val="visible"/>
                                      </p:to>
                                    </p:set>
                                    <p:animEffect filter="fade" transition="in">
                                      <p:cBhvr>
                                        <p:cTn dur="500" id="17"/>
                                        <p:tgtEl>
                                          <p:spTgt spid="38"/>
                                        </p:tgtEl>
                                      </p:cBhvr>
                                    </p:animEffect>
                                  </p:childTnLst>
                                </p:cTn>
                              </p:par>
                              <p:par>
                                <p:cTn fill="hold" grpId="1" id="18" nodeType="with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9"/>
                                        </p:tgtEl>
                                        <p:attrNameLst>
                                          <p:attrName>style.visibility</p:attrName>
                                        </p:attrNameLst>
                                      </p:cBhvr>
                                      <p:to>
                                        <p:strVal val="visible"/>
                                      </p:to>
                                    </p:set>
                                    <p:animEffect filter="fade" transition="in">
                                      <p:cBhvr>
                                        <p:cTn dur="500" id="25"/>
                                        <p:tgtEl>
                                          <p:spTgt spid="39"/>
                                        </p:tgtEl>
                                      </p:cBhvr>
                                    </p:animEffect>
                                  </p:childTnLst>
                                </p:cTn>
                              </p:par>
                              <p:par>
                                <p:cTn fill="hold" grpId="1" id="26" nodeType="withEffect" presetClass="exit" presetID="10" presetSubtype="0">
                                  <p:stCondLst>
                                    <p:cond delay="0"/>
                                  </p:stCondLst>
                                  <p:childTnLst>
                                    <p:animEffect filter="fade" transition="out">
                                      <p:cBhvr>
                                        <p:cTn dur="500" id="27"/>
                                        <p:tgtEl>
                                          <p:spTgt spid="38"/>
                                        </p:tgtEl>
                                      </p:cBhvr>
                                    </p:animEffect>
                                    <p:set>
                                      <p:cBhvr>
                                        <p:cTn dur="1" fill="hold" id="28">
                                          <p:stCondLst>
                                            <p:cond delay="499"/>
                                          </p:stCondLst>
                                        </p:cTn>
                                        <p:tgtEl>
                                          <p:spTgt spid="38"/>
                                        </p:tgtEl>
                                        <p:attrNameLst>
                                          <p:attrName>style.visibility</p:attrName>
                                        </p:attrNameLst>
                                      </p:cBhvr>
                                      <p:to>
                                        <p:strVal val="hidden"/>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40"/>
                                        </p:tgtEl>
                                        <p:attrNameLst>
                                          <p:attrName>style.visibility</p:attrName>
                                        </p:attrNameLst>
                                      </p:cBhvr>
                                      <p:to>
                                        <p:strVal val="visible"/>
                                      </p:to>
                                    </p:set>
                                    <p:animEffect filter="fade" transition="in">
                                      <p:cBhvr>
                                        <p:cTn dur="500" id="33"/>
                                        <p:tgtEl>
                                          <p:spTgt spid="40"/>
                                        </p:tgtEl>
                                      </p:cBhvr>
                                    </p:animEffect>
                                  </p:childTnLst>
                                </p:cTn>
                              </p:par>
                            </p:childTnLst>
                          </p:cTn>
                        </p:par>
                      </p:childTnLst>
                    </p:cTn>
                  </p:par>
                  <p:par>
                    <p:cTn fill="hold" id="34">
                      <p:stCondLst>
                        <p:cond delay="indefinite"/>
                      </p:stCondLst>
                      <p:childTnLst>
                        <p:par>
                          <p:cTn fill="hold" id="35">
                            <p:stCondLst>
                              <p:cond delay="0"/>
                            </p:stCondLst>
                            <p:childTnLst>
                              <p:par>
                                <p:cTn fill="hold" grpId="1" id="36" nodeType="clickEffect" presetClass="exit" presetID="10" presetSubtype="0">
                                  <p:stCondLst>
                                    <p:cond delay="0"/>
                                  </p:stCondLst>
                                  <p:childTnLst>
                                    <p:animEffect filter="fade" transition="out">
                                      <p:cBhvr>
                                        <p:cTn dur="500" id="37"/>
                                        <p:tgtEl>
                                          <p:spTgt spid="39"/>
                                        </p:tgtEl>
                                      </p:cBhvr>
                                    </p:animEffect>
                                    <p:set>
                                      <p:cBhvr>
                                        <p:cTn dur="1" fill="hold" id="38">
                                          <p:stCondLst>
                                            <p:cond delay="499"/>
                                          </p:stCondLst>
                                        </p:cTn>
                                        <p:tgtEl>
                                          <p:spTgt spid="39"/>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animBg="1" grpId="0" spid="40"/>
      <p:bldP grpId="0"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463D6-0D54-9B11-1E70-17640131BED9}"/>
              </a:ext>
            </a:extLst>
          </p:cNvPr>
          <p:cNvSpPr txBox="1"/>
          <p:nvPr/>
        </p:nvSpPr>
        <p:spPr>
          <a:xfrm>
            <a:off x="4737100" y="32893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06000" p14:dur="2000" spd="slow"/>
    </mc:Choice>
    <mc:Fallback xmlns="">
      <p:transition advTm="106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33600" y="1405128"/>
            <a:ext cx="4655497" cy="3046988"/>
          </a:xfrm>
          <a:prstGeom prst="rect">
            <a:avLst/>
          </a:prstGeom>
          <a:noFill/>
        </p:spPr>
        <p:txBody>
          <a:bodyPr rtlCol="0" wrap="square">
            <a:spAutoFit/>
          </a:bodyPr>
          <a:lstStyle/>
          <a:p txid="176c034b7b81c20df673e30aa0f3122c">
            <a:pPr algn="l" indent="-342900" marL="342900">
              <a:lnSpc>
                <a:spcPct val="150000"/>
              </a:lnSpc>
              <a:buClr>
                <a:srgbClr val="008CCF"/>
              </a:buClr>
              <a:buFont charset="-79" pitchFamily="2" typeface="Rubik"/>
              <a:buChar char="•"/>
            </a:pPr>
            <a:r>
              <a:rPr dirty="0" lang="en-US" sz="2400"/>
              <a:t>Comment :</a:t>
            </a:r>
          </a:p>
          <a:p txid="e0bc0538a1fae84336af9607d47017fd">
            <a:pPr indent="-342900" lvl="1" marL="800100">
              <a:lnSpc>
                <a:spcPct val="150000"/>
              </a:lnSpc>
              <a:buClr>
                <a:srgbClr val="008CCF"/>
              </a:buClr>
              <a:buFont charset="-79" pitchFamily="2" typeface="Rubik"/>
              <a:buChar char="•"/>
            </a:pPr>
            <a:r>
              <a:rPr dirty="0" lang="en-US" sz="2400"/>
              <a:t>Ajouter une désagrégation</a:t>
            </a:r>
          </a:p>
          <a:p txid="3d8f21bc4f1a1f9b0cbfb143f8379b98">
            <a:pPr indent="-342900" lvl="1" marL="800100">
              <a:lnSpc>
                <a:spcPct val="150000"/>
              </a:lnSpc>
              <a:buClr>
                <a:srgbClr val="008CCF"/>
              </a:buClr>
              <a:buFont charset="0" panose="020B0604020202020204" pitchFamily="34" typeface="Arial"/>
              <a:buChar char="•"/>
            </a:pPr>
            <a:r>
              <a:rPr dirty="0" lang="en-US" sz="2400"/>
              <a:t>Changer le type de graphique</a:t>
            </a:r>
          </a:p>
          <a:p txid="7d22e15b638478f7209c25f425352733">
            <a:pPr indent="-342900" lvl="1" marL="800100">
              <a:lnSpc>
                <a:spcPct val="150000"/>
              </a:lnSpc>
              <a:buClr>
                <a:srgbClr val="008CCF"/>
              </a:buClr>
              <a:buFont charset="0" panose="020B0604020202020204" pitchFamily="34" typeface="Arial"/>
              <a:buChar char="•"/>
            </a:pPr>
            <a:r>
              <a:rPr dirty="0" lang="en-US" sz="2400"/>
              <a:t>Ajuster la présentation</a:t>
            </a:r>
          </a:p>
          <a:p txid="ac9a5aef52067cfdacb5d424e9defb0f">
            <a:pPr indent="-342900" lvl="1" marL="800100">
              <a:buClr>
                <a:srgbClr val="008CCF"/>
              </a:buClr>
              <a:buFont charset="0" panose="020B0604020202020204" pitchFamily="34" typeface="Arial"/>
              <a:buChar char="•"/>
            </a:pPr>
            <a:r>
              <a:rPr dirty="0" lang="en-US" sz="2400"/>
              <a:t>Ajouter une nouvelle dimension à la série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086024"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889855"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51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3">
                                            <p:txEl>
                                              <p:pRg end="1" st="1"/>
                                            </p:txEl>
                                          </p:spTgt>
                                        </p:tgtEl>
                                        <p:attrNameLst>
                                          <p:attrName>style.visibility</p:attrName>
                                        </p:attrNameLst>
                                      </p:cBhvr>
                                      <p:to>
                                        <p:strVal val="visible"/>
                                      </p:to>
                                    </p:set>
                                    <p:animEffect filter="fade" transition="in">
                                      <p:cBhvr>
                                        <p:cTn dur="500" id="21"/>
                                        <p:tgtEl>
                                          <p:spTgt spid="23">
                                            <p:txEl>
                                              <p:pRg end="1" st="1"/>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xEl>
                                              <p:pRg end="2" st="2"/>
                                            </p:txEl>
                                          </p:spTgt>
                                        </p:tgtEl>
                                        <p:attrNameLst>
                                          <p:attrName>style.visibility</p:attrName>
                                        </p:attrNameLst>
                                      </p:cBhvr>
                                      <p:to>
                                        <p:strVal val="visible"/>
                                      </p:to>
                                    </p:set>
                                    <p:animEffect filter="fade" transition="in">
                                      <p:cBhvr>
                                        <p:cTn dur="500" id="26"/>
                                        <p:tgtEl>
                                          <p:spTgt spid="23">
                                            <p:txEl>
                                              <p:pRg end="2" st="2"/>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3">
                                            <p:txEl>
                                              <p:pRg end="3" st="3"/>
                                            </p:txEl>
                                          </p:spTgt>
                                        </p:tgtEl>
                                        <p:attrNameLst>
                                          <p:attrName>style.visibility</p:attrName>
                                        </p:attrNameLst>
                                      </p:cBhvr>
                                      <p:to>
                                        <p:strVal val="visible"/>
                                      </p:to>
                                    </p:set>
                                    <p:animEffect filter="fade" transition="in">
                                      <p:cBhvr>
                                        <p:cTn dur="500" id="31"/>
                                        <p:tgtEl>
                                          <p:spTgt spid="23">
                                            <p:txEl>
                                              <p:pRg end="3" st="3"/>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3">
                                            <p:txEl>
                                              <p:pRg end="4" st="4"/>
                                            </p:txEl>
                                          </p:spTgt>
                                        </p:tgtEl>
                                        <p:attrNameLst>
                                          <p:attrName>style.visibility</p:attrName>
                                        </p:attrNameLst>
                                      </p:cBhvr>
                                      <p:to>
                                        <p:strVal val="visible"/>
                                      </p:to>
                                    </p:set>
                                    <p:animEffect filter="fade" transition="in">
                                      <p:cBhvr>
                                        <p:cTn dur="500" id="36"/>
                                        <p:tgtEl>
                                          <p:spTgt spid="23">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704" p14:dur="896" spd="slow">
        <p:strips/>
      </p:transition>
    </mc:Choice>
    <mc:Fallback xmlns="">
      <p:transition advClick="0" advTm="1370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3 Creating a Chart - Adding a disaggregation"/>
  <p:tag name="ISPRING_PRESENTATION_TITLE" val="3.2.3 Creating a Chart - Adding a disaggregation"/>
  <p:tag name="ISPRING_SCREEN_RECS_UPDATED" val="C:\Users\alita\Documents\0. Clientes LOCAL\DHIS2\Fundamentals\2.0\Data Analysis\Production\3. Charts\3.2.3 Creating a Chart - Adding a Disaggregation"/>
  <p:tag name="ISPRING_RESOURCE_FOLDER" val="C:\Users\alita\Documents\0. Clientes LOCAL\DHIS2\Fundamentals\2.0\Data Analysis\Production\3. Charts\3.2.3 Creating a Chart - Adding a Disaggregation"/>
  <p:tag name="ISPRING_PRESENTATION_PATH" val="C:\Users\alita\Documents\0. Clientes LOCAL\DHIS2\Fundamentals\2.0\Data Analysis\Production\3. Charts\3.2.3 Creating a Chart - Adding a Disaggregation.pptx"/>
  <p:tag name="FLASHSPRING_ZOOM_TAG" val="69"/>
  <p:tag name="ISPRING_PRESENTATION_INFO_2" val="&lt;?xml version=&quot;1.0&quot; encoding=&quot;UTF-8&quot; standalone=&quot;no&quot; ?&gt;&#10;&lt;presentation2&gt;&#10;&#10;  &lt;slides&gt;&#10;    &lt;slide id=&quot;{0C4B7196-8A7B-4DBA-9156-ECFC96B77C07}&quot; pptId=&quot;299&quot;/&gt;&#10;    &lt;slide id=&quot;{D3D5FE7F-ECC4-44BF-B875-BFBAC01092D5}&quot; pptId=&quot;275&quot;/&gt;&#10;    &lt;slide id=&quot;{A937734B-D60C-4F00-A14E-85F1575B2306}&quot; pptId=&quot;307&quot;/&gt;&#10;    &lt;slide id=&quot;{7EF9CE62-0ACE-4E79-91DB-7FBF4FFB1EFF}&quot; pptId=&quot;302&quot;/&gt;&#10;    &lt;slide id=&quot;{C64E9FEE-C184-4E99-9A09-1A09ADC24546}&quot; pptId=&quot;272&quot;/&gt;&#10;  &lt;/slides&gt;&#10;&#10;  &lt;narration&gt;&#10;    &lt;audioTracks&gt;&#10;      &lt;audioTrack muted=&quot;false&quot; name=&quot;outro&quot; resource=&quot;e5d92bb4&quot; slideId=&quot;{C64E9FEE-C184-4E99-9A09-1A09ADC24546}&quot; startTime=&quot;0&quot; stepIndex=&quot;0&quot; volume=&quot;1&quot;&gt;&#10;        &lt;audio channels=&quot;2&quot; format=&quot;fltp&quot; sampleRate=&quot;44100&quot;/&gt;&#10;      &lt;/audioTrack&gt;&#10;      &lt;audioTrack muted=&quot;false&quot; name=&quot;intro&quot; resource=&quot;614b392f&quot; slideId=&quot;{0C4B7196-8A7B-4DBA-9156-ECFC96B77C07}&quot; startTime=&quot;0&quot; stepIndex=&quot;0&quot; volume=&quot;1&quot;&gt;&#10;        &lt;audio channels=&quot;2&quot; format=&quot;fltp&quot; sampleRate=&quot;44100&quot;/&gt;&#10;      &lt;/audioTrack&gt;&#10;      &lt;audioTrack muted=&quot;false&quot; name=&quot;Text-to-speech clip — Audio  1&quot; resource=&quot;9ada6860&quot; slideId=&quot;{D3D5FE7F-ECC4-44BF-B875-BFBAC01092D5}&quot; startTime=&quot;0&quot; stepIndex=&quot;0&quot; volume=&quot;1&quot;&gt;&#10;        &lt;audio channels=&quot;2&quot; format=&quot;fltp&quot; sampleRate=&quot;48000&quot;/&gt;&#10;      &lt;/audioTrack&gt;&#10;      &lt;audioTrack muted=&quot;false&quot; name=&quot;Text-to-speech clip — Audio  2&quot; resource=&quot;198347c9&quot; slideId=&quot;{7EF9CE62-0ACE-4E79-91DB-7FBF4FFB1EFF}&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J6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J6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J6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Se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J6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SeiVUjnP2+moAAADlAAAAHAAAAG5vbmUvaHRtbF9za2luX3NldHRpbmdzLmpzb26r5lIAAqUcJQUrhWowG8xPKi0pyc/TS87PK0nNK9HLyy/KTQSrUVJ2AwMlHZyK88tSiwgoTUtMTkUx1NTIwskFp0qEiSZO5i7OlsjqChLTU/WSEpOz04vyS/NSIMqcXV0MXYyVwKpquWoBUEsDBBQAAgAIAFJ6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9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1+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fX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1+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fX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1+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9fnlUlBOzImkAAABuAAAAHAAAAHVuaXZlcnNhbC9sb2NhbF9zZXR0aW5ncy54bWwNzDEOgzAMQNGdU1jeKe3WgcDGVpbSA1jERZEcG5GA4PZk+8PTb/szChy8pWDq8PV4IrDO5oMuDn/TUL8RUib1JKbsUA2h76pWbCb5cs4FJliFLt4mjiUyjxSLHHYRqOFTXv/AHpuuugFQSwMEFAACAAgAgH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AfnlUOp3ncEsAAABrAAAAGwAAAHVuaXZlcnNhbC91bml2ZXJzYWwucG5nLnhtbLOxr8jNUShLLSrOzM+zVTLUM1Cyt+PlsikoSi3LTC1XqACKAQUhQEmhEsg1QnDLM1NKMoBCBhYWCMGM1Mz0jBJbJQtDM7igPtBMAFBLAwQUAAIACABUe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FR6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VH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Ue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FR6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FR6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UeiVUvH0190oAAABJAAAAHwAAAHZpZGVvbGVjdHVyZS9sb2NhbF9zZXR0aW5ncy54bWyzsa/IzVEoSy0qzszPs1Uy1DNQUkjNS85PycxLt1UKDXHTtVBSKC5JzEtJzMnPS7VVystXUrC347LJyU9OzAlOLSkBKizWt+MCAFBLAQIAABQAAgAIAFJ6JVQyG7oi+QMAAOAOAAAYAAAAAAAAAAEAAAAAAAAAAABub25lL2NvbW1vbl9tZXNzYWdlcy5sbmdQSwECAAAUAAIACABSeiVUFR5gG6MAAAB/AQAAKQAAAAAAAAABAAAAAAAvBAAAbm9uZS9wbGF5YmFja19hbmRfbmF2aWdhdGlvbl9zZXR0aW5ncy54bWxQSwECAAAUAAIACABSeiVUH1SKajADAADHDgAAIgAAAAAAAAABAAAAAAAZBQAAbm9uZS9mbGFzaF9wdWJsaXNoaW5nX3NldHRpbmdzLnhtbFBLAQIAABQAAgAIAFJ6JVRxV5SdFQEAANECAAAcAAAAAAAAAAEAAAAAAIkIAABub25lL2ZsYXNoX3NraW5fc2V0dGluZ3MueG1sUEsBAgAAFAACAAgAUnolVNebcJYrAwAAbw4AACEAAAAAAAAAAQAAAAAA2AkAAG5vbmUvaHRtbF9wdWJsaXNoaW5nX3NldHRpbmdzLnhtbFBLAQIAABQAAgAIAFJ6JVSOc/b6agAAAOUAAAAcAAAAAAAAAAEAAAAAAEINAABub25lL2h0bWxfc2tpbl9zZXR0aW5ncy5qc29uUEsBAgAAFAACAAgAUnolVLx9NfdKAAAASQAAABcAAAAAAAAAAQAAAAAA5g0AAG5vbmUvbG9jYWxfc2V0dGluZ3MueG1sUEsBAgAAFAACAAgAanVjVO4DzUxJAwAA4wkAABQAAAAAAAAAAQAAAAAAZQ4AAHVuaXZlcnNhbC9wbGF5ZXIueG1sUEsBAgAAFAACAAgAfX55VAairqlyBgAAJhkAAB0AAAAAAAAAAQAAAAAA4BEAAHVuaXZlcnNhbC9jb21tb25fbWVzc2FnZXMubG5nUEsBAgAAFAACAAgAfX55VBUeYBujAAAAfwEAAC4AAAAAAAAAAQAAAAAAjRgAAHVuaXZlcnNhbC9wbGF5YmFja19hbmRfbmF2aWdhdGlvbl9zZXR0aW5ncy54bWxQSwECAAAUAAIACAB9fnlUWYGOgVEEAADcFQAAJwAAAAAAAAABAAAAAAB8GQAAdW5pdmVyc2FsL2ZsYXNoX3B1Ymxpc2hpbmdfc2V0dGluZ3MueG1sUEsBAgAAFAACAAgAfX55VKHTgU6GAwAA4AwAACEAAAAAAAAAAQAAAAAAEh4AAHVuaXZlcnNhbC9mbGFzaF9za2luX3NldHRpbmdzLnhtbFBLAQIAABQAAgAIAH1+eVSRShrPTAQAAGYVAAAmAAAAAAAAAAEAAAAAANchAAB1bml2ZXJzYWwvaHRtbF9wdWJsaXNoaW5nX3NldHRpbmdzLnhtbFBLAQIAABQAAgAIAH1+eVTrTeKpwwEAAIsGAAAhAAAAAAAAAAEAAAAAAGcmAAB1bml2ZXJzYWwvaHRtbF9za2luX3NldHRpbmdzLmpzb25QSwECAAAUAAIACAB9fnlUlBOzImkAAABuAAAAHAAAAAAAAAABAAAAAABpKAAAdW5pdmVyc2FsL2xvY2FsX3NldHRpbmdzLnhtbFBLAQIAABQAAgAIAIB+eVQ01LntjxMAANo5AAAXAAAAAAAAAAAAAAAAAAwpAAB1bml2ZXJzYWwvdW5pdmVyc2FsLnBuZ1BLAQIAABQAAgAIAIB+eVQ6nedwSwAAAGsAAAAbAAAAAAAAAAEAAAAAANA8AAB1bml2ZXJzYWwvdW5pdmVyc2FsLnBuZy54bWxQSwECAAAUAAIACABUeiVU9rEOQqMFAAClFQAAIAAAAAAAAAABAAAAAABUPQAAdmlkZW9sZWN0dXJlL2NvbW1vbl9tZXNzYWdlcy5sbmdQSwECAAAUAAIACABUeiVUFR5gG6MAAAB/AQAAMQAAAAAAAAABAAAAAAA1QwAAdmlkZW9sZWN0dXJlL3BsYXliYWNrX2FuZF9uYXZpZ2F0aW9uX3NldHRpbmdzLnhtbFBLAQIAABQAAgAIAFR6JVSniu42DAUAAOUZAAAqAAAAAAAAAAEAAAAAACdEAAB2aWRlb2xlY3R1cmUvZmxhc2hfcHVibGlzaGluZ19zZXR0aW5ncy54bWxQSwECAAAUAAIACABUeiVUj3ZV/m8CAACHCAAAJAAAAAAAAAABAAAAAAB7SQAAdmlkZW9sZWN0dXJlL2ZsYXNoX3NraW5fc2V0dGluZ3MueG1sUEsBAgAAFAACAAgAVHolVHyfhAoCBQAAXRkAACkAAAAAAAAAAQAAAAAALEwAAHZpZGVvbGVjdHVyZS9odG1sX3B1Ymxpc2hpbmdfc2V0dGluZ3MueG1sUEsBAgAAFAACAAgAVHolVJNoQH6HAQAA2QQAACQAAAAAAAAAAQAAAAAAdVEAAHZpZGVvbGVjdHVyZS9odG1sX3NraW5fc2V0dGluZ3MuanNvblBLAQIAABQAAgAIAFR6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3 Creating a Chart - Adding a disaggregation&quot;,&quot;onlineDestinationFolderId&quot;:&quot;1c8bbc4a-6e54-11ec-a3fc-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C4B7196-8A7B-4DBA-9156-ECFC96B77C07}"/>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D3D5FE7F-ECC4-44BF-B875-BFBAC01092D5}"/>
  <p:tag name="GENSWF_ADVANCE_TIME" val="29.136"/>
  <p:tag name="TIMING" val="|0.916|3.337|2.831|3.884|10.163|0.884|0.86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A937734B-D60C-4F00-A14E-85F1575B2306}"/>
  <p:tag name="GENSWF_ADVANCE_TIME" val="106.00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F9CE62-0ACE-4E79-91DB-7FBF4FFB1EFF}"/>
  <p:tag name="GENSWF_ADVANCE_TIME" val="15.120"/>
  <p:tag name="TIMING" val="|3.456|2.549|1.202|1.261"/>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C64E9FEE-C184-4E99-9A09-1A09ADC24546}"/>
  <p:tag name="GENSWF_ADVANCE_TIME" val="13.70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6825</TotalTime>
  <Words>436</Words>
  <Application>Microsoft Macintosh PowerPoint</Application>
  <PresentationFormat>Widescreen</PresentationFormat>
  <Paragraphs>26</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Creating a Chart - Adding a disaggregation</dc:title>
  <dc:subject>elearning</dc:subject>
  <dc:creator>Alejandra Avila</dc:creator>
  <cp:lastModifiedBy>Simona Sekerova</cp:lastModifiedBy>
  <cp:revision>448</cp:revision>
  <cp:lastPrinted>2021-06-09T13:32:46Z</cp:lastPrinted>
  <dcterms:created xsi:type="dcterms:W3CDTF">2021-02-03T12:41:27Z</dcterms:created>
  <dcterms:modified xsi:type="dcterms:W3CDTF">2023-09-18T08:11:49Z</dcterms:modified>
</cp:coreProperties>
</file>